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0" r:id="rId2"/>
  </p:sldMasterIdLst>
  <p:notesMasterIdLst>
    <p:notesMasterId r:id="rId9"/>
  </p:notesMasterIdLst>
  <p:handoutMasterIdLst>
    <p:handoutMasterId r:id="rId10"/>
  </p:handoutMasterIdLst>
  <p:sldIdLst>
    <p:sldId id="596" r:id="rId3"/>
    <p:sldId id="598" r:id="rId4"/>
    <p:sldId id="603" r:id="rId5"/>
    <p:sldId id="599" r:id="rId6"/>
    <p:sldId id="600" r:id="rId7"/>
    <p:sldId id="602" r:id="rId8"/>
  </p:sldIdLst>
  <p:sldSz cx="12192000" cy="6858000"/>
  <p:notesSz cx="6797675" cy="992663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07" userDrawn="1">
          <p15:clr>
            <a:srgbClr val="A4A3A4"/>
          </p15:clr>
        </p15:guide>
        <p15:guide id="3" orient="horz" pos="3758" userDrawn="1">
          <p15:clr>
            <a:srgbClr val="A4A3A4"/>
          </p15:clr>
        </p15:guide>
        <p15:guide id="4" orient="horz" pos="4227" userDrawn="1">
          <p15:clr>
            <a:srgbClr val="A4A3A4"/>
          </p15:clr>
        </p15:guide>
        <p15:guide id="5" orient="horz" pos="289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93" userDrawn="1">
          <p15:clr>
            <a:srgbClr val="A4A3A4"/>
          </p15:clr>
        </p15:guide>
        <p15:guide id="8" pos="387" userDrawn="1">
          <p15:clr>
            <a:srgbClr val="A4A3A4"/>
          </p15:clr>
        </p15:guide>
        <p15:guide id="9" pos="7315" userDrawn="1">
          <p15:clr>
            <a:srgbClr val="A4A3A4"/>
          </p15:clr>
        </p15:guide>
        <p15:guide id="10" orient="horz" pos="3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Lind" initials="SL" lastIdx="8" clrIdx="0">
    <p:extLst>
      <p:ext uri="{19B8F6BF-5375-455C-9EA6-DF929625EA0E}">
        <p15:presenceInfo xmlns:p15="http://schemas.microsoft.com/office/powerpoint/2012/main" userId="Sandra Lin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343" autoAdjust="0"/>
  </p:normalViewPr>
  <p:slideViewPr>
    <p:cSldViewPr>
      <p:cViewPr varScale="1">
        <p:scale>
          <a:sx n="131" d="100"/>
          <a:sy n="131" d="100"/>
        </p:scale>
        <p:origin x="352" y="184"/>
      </p:cViewPr>
      <p:guideLst>
        <p:guide orient="horz" pos="2160"/>
        <p:guide orient="horz" pos="907"/>
        <p:guide orient="horz" pos="3758"/>
        <p:guide orient="horz" pos="4227"/>
        <p:guide orient="horz" pos="289"/>
        <p:guide pos="3840"/>
        <p:guide pos="393"/>
        <p:guide pos="387"/>
        <p:guide pos="7315"/>
        <p:guide orient="horz" pos="3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F73C6-E6BF-46CF-B34D-7A5C8688DBEE}" type="datetimeFigureOut">
              <a:rPr lang="sv-SE" smtClean="0"/>
              <a:t>2022-05-25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8F730-40FB-45F5-B014-CB7ED569AE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71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A4C71-A269-4800-8AF1-44182FA23438}" type="datetimeFigureOut">
              <a:rPr lang="sv-SE" smtClean="0"/>
              <a:t>2022-05-25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3758-4B63-40D7-B26B-F67CE25F1C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77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vit logo för mörk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399" y="467862"/>
            <a:ext cx="1823957" cy="496800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12336693" y="13466"/>
            <a:ext cx="211223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143176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09600" y="1440000"/>
            <a:ext cx="5184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684" y="1440000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684" y="5446800"/>
            <a:ext cx="5472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8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8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398400" y="1439863"/>
            <a:ext cx="5184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2" y="5446800"/>
            <a:ext cx="5472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8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bred och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7680000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8496000" y="1440000"/>
            <a:ext cx="3086400" cy="429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733256"/>
            <a:ext cx="7680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textruta 13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10959008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3" y="5733256"/>
            <a:ext cx="10958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25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84784"/>
            <a:ext cx="5184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4"/>
            <a:ext cx="5184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398400" y="1484784"/>
            <a:ext cx="5184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398400" y="2174874"/>
            <a:ext cx="5184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661248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6398400" y="5661248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3460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146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7948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Lil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99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59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Ros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8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svart logo för ljus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12336693" y="13466"/>
            <a:ext cx="211223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96334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3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vit logo för mörka bilde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1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8" name="Bildobjekt 7"/>
          <p:cNvPicPr>
            <a:picLocks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000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12288688" y="39971"/>
            <a:ext cx="1584176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050" dirty="0">
              <a:solidFill>
                <a:schemeClr val="tx2"/>
              </a:solidFill>
            </a:endParaRPr>
          </a:p>
          <a:p>
            <a:r>
              <a:rPr lang="sv-SE" sz="105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050" dirty="0">
                <a:solidFill>
                  <a:schemeClr val="tx2"/>
                </a:solidFill>
              </a:rPr>
              <a:t> </a:t>
            </a:r>
          </a:p>
          <a:p>
            <a:r>
              <a:rPr lang="sv-SE" sz="105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05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3708880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svart logo för ljus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1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0" name="Bildobjekt 9"/>
          <p:cNvPicPr>
            <a:picLocks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000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12288688" y="39971"/>
            <a:ext cx="1584176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050" dirty="0">
              <a:solidFill>
                <a:schemeClr val="tx2"/>
              </a:solidFill>
            </a:endParaRPr>
          </a:p>
          <a:p>
            <a:r>
              <a:rPr lang="sv-SE" sz="105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050" dirty="0">
                <a:solidFill>
                  <a:schemeClr val="tx2"/>
                </a:solidFill>
              </a:rPr>
              <a:t> </a:t>
            </a:r>
          </a:p>
          <a:p>
            <a:r>
              <a:rPr lang="sv-SE" sz="105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05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978891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 svart logo grå bakgrund">
    <p:bg>
      <p:bgPr>
        <a:solidFill>
          <a:srgbClr val="F5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0000"/>
            <a:ext cx="7305600" cy="175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1" name="Bildobjekt 10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368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1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3"/>
            <a:ext cx="7344000" cy="3960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175500" rIns="175500"/>
          <a:lstStyle>
            <a:lvl1pPr>
              <a:buNone/>
              <a:defRPr/>
            </a:lvl1pPr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15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7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1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400" y="467862"/>
            <a:ext cx="1368000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288688" y="4483354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136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2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3"/>
            <a:ext cx="7344000" cy="39608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175500" rIns="175500"/>
          <a:lstStyle>
            <a:lvl1pPr>
              <a:buNone/>
              <a:defRPr/>
            </a:lvl1pPr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15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7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tx2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924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3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3"/>
            <a:ext cx="7344000" cy="3960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175500" rIns="175500"/>
          <a:lstStyle>
            <a:lvl1pPr>
              <a:buNone/>
              <a:defRPr/>
            </a:lvl1pPr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15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7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5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56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4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3"/>
            <a:ext cx="7344000" cy="3960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175500" rIns="175500"/>
          <a:lstStyle>
            <a:lvl1pPr>
              <a:buNone/>
              <a:defRPr/>
            </a:lvl1pPr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15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7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3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2593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3" y="5733256"/>
            <a:ext cx="97104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728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440001"/>
            <a:ext cx="5184000" cy="3960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06913" y="1440000"/>
            <a:ext cx="5184000" cy="3960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2" y="5445224"/>
            <a:ext cx="51840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6406913" y="5445224"/>
            <a:ext cx="51840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392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 svart logo grå bakgrund">
    <p:bg>
      <p:bgPr>
        <a:solidFill>
          <a:srgbClr val="F5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0000"/>
            <a:ext cx="7305600" cy="175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4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höger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09600" y="1440000"/>
            <a:ext cx="5184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684" y="1440000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684" y="5446800"/>
            <a:ext cx="54720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textruta 10"/>
          <p:cNvSpPr txBox="1"/>
          <p:nvPr userDrawn="1"/>
        </p:nvSpPr>
        <p:spPr>
          <a:xfrm>
            <a:off x="12288688" y="2348880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6344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vänster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8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398400" y="1439863"/>
            <a:ext cx="5184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2" y="5446800"/>
            <a:ext cx="54720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textruta 13"/>
          <p:cNvSpPr txBox="1"/>
          <p:nvPr userDrawn="1"/>
        </p:nvSpPr>
        <p:spPr>
          <a:xfrm>
            <a:off x="12288688" y="2348880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70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bred och text höger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7680000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8496000" y="1440000"/>
            <a:ext cx="3086400" cy="4294800"/>
          </a:xfrm>
        </p:spPr>
        <p:txBody>
          <a:bodyPr/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733256"/>
            <a:ext cx="76800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textruta 14"/>
          <p:cNvSpPr txBox="1"/>
          <p:nvPr userDrawn="1"/>
        </p:nvSpPr>
        <p:spPr>
          <a:xfrm>
            <a:off x="12288688" y="2348880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09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10959008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3" y="5733256"/>
            <a:ext cx="109584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textruta 10"/>
          <p:cNvSpPr txBox="1"/>
          <p:nvPr userDrawn="1"/>
        </p:nvSpPr>
        <p:spPr>
          <a:xfrm>
            <a:off x="12288688" y="2348880"/>
            <a:ext cx="15841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chemeClr val="tx2"/>
                </a:solidFill>
              </a:rPr>
              <a:t>Klicka på </a:t>
            </a:r>
            <a:r>
              <a:rPr lang="sv-SE" sz="1050" b="1" dirty="0">
                <a:solidFill>
                  <a:schemeClr val="tx2"/>
                </a:solidFill>
              </a:rPr>
              <a:t>STHLM</a:t>
            </a:r>
            <a:r>
              <a:rPr lang="sv-SE" sz="1050" baseline="0" dirty="0">
                <a:solidFill>
                  <a:schemeClr val="tx2"/>
                </a:solidFill>
              </a:rPr>
              <a:t> </a:t>
            </a:r>
            <a:r>
              <a:rPr lang="sv-SE" sz="1050" b="1" baseline="0" dirty="0">
                <a:solidFill>
                  <a:schemeClr val="tx2"/>
                </a:solidFill>
              </a:rPr>
              <a:t>bilder</a:t>
            </a:r>
            <a:r>
              <a:rPr lang="sv-SE" sz="105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956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84784"/>
            <a:ext cx="5184000" cy="639762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4"/>
            <a:ext cx="5184000" cy="3456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398400" y="1484784"/>
            <a:ext cx="5184000" cy="639762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398400" y="2174874"/>
            <a:ext cx="5184000" cy="3456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670192"/>
            <a:ext cx="51840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6398400" y="5670192"/>
            <a:ext cx="5184000" cy="180000"/>
          </a:xfrm>
        </p:spPr>
        <p:txBody>
          <a:bodyPr/>
          <a:lstStyle>
            <a:lvl1pPr marL="0" indent="0">
              <a:buNone/>
              <a:defRPr sz="75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8394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25680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48198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Lil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1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6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3" y="6125548"/>
            <a:ext cx="1367161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48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1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6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25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Ros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1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6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2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1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85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1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6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584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 -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3048" y="1524198"/>
            <a:ext cx="4565904" cy="4565904"/>
          </a:xfrm>
          <a:prstGeom prst="rect">
            <a:avLst/>
          </a:prstGeom>
        </p:spPr>
      </p:pic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485655" y="328498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021311" y="3408776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3990915" y="310496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4485655" y="2224571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865745" y="2584611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 Placehold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5234737" y="2951780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5414757" y="1700431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5518300" y="220843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5710105" y="2711679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6384032" y="170080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6312024" y="220486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6132004" y="2708920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6592437" y="296357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6960904" y="2584611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7329365" y="2224571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9" hasCustomPrompt="1"/>
          </p:nvPr>
        </p:nvSpPr>
        <p:spPr>
          <a:xfrm>
            <a:off x="6816080" y="3422561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7329365" y="328498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1" hasCustomPrompt="1"/>
          </p:nvPr>
        </p:nvSpPr>
        <p:spPr>
          <a:xfrm>
            <a:off x="7825760" y="314359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6816080" y="3834113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7341521" y="3977316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7849948" y="407707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6577047" y="429734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36" hasCustomPrompt="1"/>
          </p:nvPr>
        </p:nvSpPr>
        <p:spPr>
          <a:xfrm>
            <a:off x="6952479" y="465738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37" hasCustomPrompt="1"/>
          </p:nvPr>
        </p:nvSpPr>
        <p:spPr>
          <a:xfrm>
            <a:off x="7334461" y="502420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38" hasCustomPrompt="1"/>
          </p:nvPr>
        </p:nvSpPr>
        <p:spPr>
          <a:xfrm>
            <a:off x="6132004" y="4526840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 Placeholder 23"/>
          <p:cNvSpPr>
            <a:spLocks noGrp="1"/>
          </p:cNvSpPr>
          <p:nvPr>
            <p:ph type="body" sz="quarter" idx="39" hasCustomPrompt="1"/>
          </p:nvPr>
        </p:nvSpPr>
        <p:spPr>
          <a:xfrm>
            <a:off x="6312024" y="502420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40" hasCustomPrompt="1"/>
          </p:nvPr>
        </p:nvSpPr>
        <p:spPr>
          <a:xfrm>
            <a:off x="6456040" y="551723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 Placeholder 23"/>
          <p:cNvSpPr>
            <a:spLocks noGrp="1"/>
          </p:cNvSpPr>
          <p:nvPr>
            <p:ph type="body" sz="quarter" idx="41" hasCustomPrompt="1"/>
          </p:nvPr>
        </p:nvSpPr>
        <p:spPr>
          <a:xfrm>
            <a:off x="5021344" y="3843089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42" hasCustomPrompt="1"/>
          </p:nvPr>
        </p:nvSpPr>
        <p:spPr>
          <a:xfrm>
            <a:off x="4505705" y="4014133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 Placeholder 23"/>
          <p:cNvSpPr>
            <a:spLocks noGrp="1"/>
          </p:cNvSpPr>
          <p:nvPr>
            <p:ph type="body" sz="quarter" idx="43" hasCustomPrompt="1"/>
          </p:nvPr>
        </p:nvSpPr>
        <p:spPr>
          <a:xfrm>
            <a:off x="3989259" y="412435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44" hasCustomPrompt="1"/>
          </p:nvPr>
        </p:nvSpPr>
        <p:spPr>
          <a:xfrm>
            <a:off x="5258440" y="4290620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45" hasCustomPrompt="1"/>
          </p:nvPr>
        </p:nvSpPr>
        <p:spPr>
          <a:xfrm>
            <a:off x="4874697" y="465738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46" hasCustomPrompt="1"/>
          </p:nvPr>
        </p:nvSpPr>
        <p:spPr>
          <a:xfrm>
            <a:off x="4515771" y="502420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47" hasCustomPrompt="1"/>
          </p:nvPr>
        </p:nvSpPr>
        <p:spPr>
          <a:xfrm>
            <a:off x="5689264" y="455437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 Placeholder 23"/>
          <p:cNvSpPr>
            <a:spLocks noGrp="1"/>
          </p:cNvSpPr>
          <p:nvPr>
            <p:ph type="body" sz="quarter" idx="48" hasCustomPrompt="1"/>
          </p:nvPr>
        </p:nvSpPr>
        <p:spPr>
          <a:xfrm>
            <a:off x="5584939" y="503276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 Placeholder 23"/>
          <p:cNvSpPr>
            <a:spLocks noGrp="1"/>
          </p:cNvSpPr>
          <p:nvPr>
            <p:ph type="body" sz="quarter" idx="49" hasCustomPrompt="1"/>
          </p:nvPr>
        </p:nvSpPr>
        <p:spPr>
          <a:xfrm>
            <a:off x="5437033" y="5592960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30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 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8853" y="1523198"/>
            <a:ext cx="4570099" cy="45700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485655" y="328749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021311" y="3411290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3990915" y="310747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4485655" y="222708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865745" y="258712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5234737" y="295429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5414757" y="170294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5518300" y="2210949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5710105" y="2714193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6384032" y="170332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6312024" y="220737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6132004" y="271143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6592437" y="296609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6960904" y="258712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7329365" y="222708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9" hasCustomPrompt="1"/>
          </p:nvPr>
        </p:nvSpPr>
        <p:spPr>
          <a:xfrm>
            <a:off x="6816080" y="3425075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7329365" y="3287498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1" hasCustomPrompt="1"/>
          </p:nvPr>
        </p:nvSpPr>
        <p:spPr>
          <a:xfrm>
            <a:off x="7825760" y="314611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6816080" y="3836627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7341521" y="3979830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7849948" y="4079586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6577047" y="429986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36" hasCustomPrompt="1"/>
          </p:nvPr>
        </p:nvSpPr>
        <p:spPr>
          <a:xfrm>
            <a:off x="6952479" y="465990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37" hasCustomPrompt="1"/>
          </p:nvPr>
        </p:nvSpPr>
        <p:spPr>
          <a:xfrm>
            <a:off x="7334461" y="502672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38" hasCustomPrompt="1"/>
          </p:nvPr>
        </p:nvSpPr>
        <p:spPr>
          <a:xfrm>
            <a:off x="6132004" y="452935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39" hasCustomPrompt="1"/>
          </p:nvPr>
        </p:nvSpPr>
        <p:spPr>
          <a:xfrm>
            <a:off x="6312024" y="502672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40" hasCustomPrompt="1"/>
          </p:nvPr>
        </p:nvSpPr>
        <p:spPr>
          <a:xfrm>
            <a:off x="6456040" y="5519746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41" hasCustomPrompt="1"/>
          </p:nvPr>
        </p:nvSpPr>
        <p:spPr>
          <a:xfrm>
            <a:off x="5021344" y="3845603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42" hasCustomPrompt="1"/>
          </p:nvPr>
        </p:nvSpPr>
        <p:spPr>
          <a:xfrm>
            <a:off x="4505705" y="4016647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43" hasCustomPrompt="1"/>
          </p:nvPr>
        </p:nvSpPr>
        <p:spPr>
          <a:xfrm>
            <a:off x="3989259" y="4126869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 Placeholder 23"/>
          <p:cNvSpPr>
            <a:spLocks noGrp="1"/>
          </p:cNvSpPr>
          <p:nvPr>
            <p:ph type="body" sz="quarter" idx="44" hasCustomPrompt="1"/>
          </p:nvPr>
        </p:nvSpPr>
        <p:spPr>
          <a:xfrm>
            <a:off x="5258440" y="429313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45" hasCustomPrompt="1"/>
          </p:nvPr>
        </p:nvSpPr>
        <p:spPr>
          <a:xfrm>
            <a:off x="4874697" y="465990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 Placeholder 23"/>
          <p:cNvSpPr>
            <a:spLocks noGrp="1"/>
          </p:cNvSpPr>
          <p:nvPr>
            <p:ph type="body" sz="quarter" idx="46" hasCustomPrompt="1"/>
          </p:nvPr>
        </p:nvSpPr>
        <p:spPr>
          <a:xfrm>
            <a:off x="4515771" y="502672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Placeholder 23"/>
          <p:cNvSpPr>
            <a:spLocks noGrp="1"/>
          </p:cNvSpPr>
          <p:nvPr>
            <p:ph type="body" sz="quarter" idx="47" hasCustomPrompt="1"/>
          </p:nvPr>
        </p:nvSpPr>
        <p:spPr>
          <a:xfrm>
            <a:off x="5689264" y="455689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48" hasCustomPrompt="1"/>
          </p:nvPr>
        </p:nvSpPr>
        <p:spPr>
          <a:xfrm>
            <a:off x="5584939" y="5035282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Placeholder 23"/>
          <p:cNvSpPr>
            <a:spLocks noGrp="1"/>
          </p:cNvSpPr>
          <p:nvPr>
            <p:ph type="body" sz="quarter" idx="49" hasCustomPrompt="1"/>
          </p:nvPr>
        </p:nvSpPr>
        <p:spPr>
          <a:xfrm>
            <a:off x="5437033" y="5595474"/>
            <a:ext cx="360040" cy="36004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Tx/>
              <a:buSzTx/>
              <a:buFont typeface="Arial" panose="020B0604020202020204" pitchFamily="34" charset="0"/>
              <a:buNone/>
              <a:tabLst/>
              <a:defRPr sz="6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375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75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375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375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56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tx2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5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5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6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3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3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3" y="5733256"/>
            <a:ext cx="9710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772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440001"/>
            <a:ext cx="5184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06913" y="1440000"/>
            <a:ext cx="5184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2" y="5445224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6406913" y="5445224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99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312141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451624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451624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542421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8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6" r:id="rId3"/>
    <p:sldLayoutId id="2147483657" r:id="rId4"/>
    <p:sldLayoutId id="2147483658" r:id="rId5"/>
    <p:sldLayoutId id="2147483659" r:id="rId6"/>
    <p:sldLayoutId id="2147483660" r:id="rId7"/>
    <p:sldLayoutId id="2147483650" r:id="rId8"/>
    <p:sldLayoutId id="2147483652" r:id="rId9"/>
    <p:sldLayoutId id="2147483664" r:id="rId10"/>
    <p:sldLayoutId id="2147483665" r:id="rId11"/>
    <p:sldLayoutId id="2147483668" r:id="rId12"/>
    <p:sldLayoutId id="2147483667" r:id="rId13"/>
    <p:sldLayoutId id="2147483653" r:id="rId14"/>
    <p:sldLayoutId id="2147483654" r:id="rId15"/>
    <p:sldLayoutId id="2147483655" r:id="rId16"/>
    <p:sldLayoutId id="2147483651" r:id="rId17"/>
    <p:sldLayoutId id="2147483661" r:id="rId18"/>
    <p:sldLayoutId id="2147483662" r:id="rId19"/>
    <p:sldLayoutId id="2147483663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186018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325501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325501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393" y="6125548"/>
            <a:ext cx="1367161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63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  <p:sldLayoutId id="2147483692" r:id="rId22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00" indent="-135000" algn="l" defTabSz="685800" rtl="0" eaLnBrk="1" latinLnBrk="0" hangingPunct="1">
        <a:spcBef>
          <a:spcPct val="20000"/>
        </a:spcBef>
        <a:spcAft>
          <a:spcPts val="45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298847" indent="-164306" algn="l" defTabSz="685800" rtl="0" eaLnBrk="1" latinLnBrk="0" hangingPunct="1">
        <a:spcBef>
          <a:spcPct val="20000"/>
        </a:spcBef>
        <a:spcAft>
          <a:spcPts val="225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38150" indent="-146447" algn="l" defTabSz="685800" rtl="0" eaLnBrk="1" latinLnBrk="0" hangingPunct="1">
        <a:spcBef>
          <a:spcPct val="20000"/>
        </a:spcBef>
        <a:spcAft>
          <a:spcPts val="225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09600" indent="-158354" algn="l" defTabSz="685800" rtl="0" eaLnBrk="1" latinLnBrk="0" hangingPunct="1">
        <a:spcBef>
          <a:spcPct val="20000"/>
        </a:spcBef>
        <a:spcAft>
          <a:spcPts val="225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47" indent="-159544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sl.se/" TargetMode="External"/><Relationship Id="rId7" Type="http://schemas.openxmlformats.org/officeDocument/2006/relationships/hyperlink" Target="https://www.regeringen.se/regeringens-politik/stockholm50/" TargetMode="External"/><Relationship Id="rId2" Type="http://schemas.openxmlformats.org/officeDocument/2006/relationships/hyperlink" Target="https://polisen.se/aktuellt/polisens-nyheter/?lpfm.loc=Stockholms%20l%C3%A4n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start.stockholm/" TargetMode="External"/><Relationship Id="rId5" Type="http://schemas.openxmlformats.org/officeDocument/2006/relationships/hyperlink" Target="https://www.trafikverket.se/trafikinformation/meddelanden/?Counties=1&amp;" TargetMode="External"/><Relationship Id="rId4" Type="http://schemas.openxmlformats.org/officeDocument/2006/relationships/hyperlink" Target="https://trafiken.nu/stockholm/" TargetMode="External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Stockholm Type Bold" pitchFamily="50" charset="0"/>
              </a:rPr>
              <a:t>Polisens och stadsdelsförvaltningens informationsmöte med anledning av FN:s klimatmöte (Stockholm +50)</a:t>
            </a:r>
            <a:br>
              <a:rPr lang="sv-SE" dirty="0"/>
            </a:br>
            <a:br>
              <a:rPr lang="sv-SE" dirty="0">
                <a:latin typeface="Stockholm Type Bold" pitchFamily="50" charset="0"/>
              </a:rPr>
            </a:br>
            <a:br>
              <a:rPr lang="sv-SE" dirty="0">
                <a:latin typeface="Stockholm Type Bold" pitchFamily="50" charset="0"/>
              </a:rPr>
            </a:br>
            <a:endParaRPr lang="sv-SE" dirty="0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3478897"/>
            <a:ext cx="2016224" cy="77011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964" y="3478897"/>
            <a:ext cx="2040227" cy="73938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0147A-6394-CD0E-AF14-30BD1BFC85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Händer mycket vecka 22, 30 maj till 5 juni..</a:t>
            </a:r>
          </a:p>
        </p:txBody>
      </p:sp>
    </p:spTree>
    <p:extLst>
      <p:ext uri="{BB962C8B-B14F-4D97-AF65-F5344CB8AC3E}">
        <p14:creationId xmlns:p14="http://schemas.microsoft.com/office/powerpoint/2010/main" val="275010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 dirty="0">
                <a:latin typeface="Stockholm Type Bold" pitchFamily="50" charset="0"/>
              </a:rPr>
              <a:t>Högtryck i Stockholm!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8575" y="1196752"/>
            <a:ext cx="9710869" cy="4294050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Vecka 22 fylls Stockholm av folkliv, fest och många evenemang!</a:t>
            </a:r>
          </a:p>
          <a:p>
            <a:pPr marL="0" indent="0">
              <a:buNone/>
            </a:pPr>
            <a:r>
              <a:rPr lang="sv-SE" sz="1600" dirty="0"/>
              <a:t>Det är kul att det händer mycket men det kan också innebära att det blir trångt på gator, torg och i trafiken. </a:t>
            </a:r>
          </a:p>
          <a:p>
            <a:pPr marL="0" indent="0">
              <a:buNone/>
            </a:pPr>
            <a:r>
              <a:rPr lang="sv-SE" sz="1600" dirty="0"/>
              <a:t>Vad händer: </a:t>
            </a:r>
          </a:p>
          <a:p>
            <a:pPr>
              <a:spcBef>
                <a:spcPts val="0"/>
              </a:spcBef>
            </a:pPr>
            <a:r>
              <a:rPr lang="sv-SE" sz="1400" b="1" u="sng" dirty="0"/>
              <a:t>FN:s klimat-högnivåmöte Stockholm +50 </a:t>
            </a:r>
            <a:r>
              <a:rPr lang="sv-SE" sz="1400" dirty="0"/>
              <a:t>som resterande bilder kommer att beskriva mer. 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Elitloppet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Järvaveckan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Marinen 500 år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Kanada-Kina möte (G20-möte) 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Stockholm Maraton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Korvfestival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Studentflak/utspring 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Fotbollsmatcher: Landskamp och derby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Världsnaturdagen</a:t>
            </a:r>
          </a:p>
          <a:p>
            <a:pPr>
              <a:spcBef>
                <a:spcPts val="0"/>
              </a:spcBef>
            </a:pPr>
            <a:r>
              <a:rPr lang="sv-SE" sz="1400" dirty="0"/>
              <a:t>Konserter (olika i city och på våra arenor)</a:t>
            </a:r>
          </a:p>
          <a:p>
            <a:pPr marL="0" indent="0">
              <a:spcBef>
                <a:spcPts val="0"/>
              </a:spcBef>
              <a:buNone/>
            </a:pPr>
            <a:endParaRPr lang="sv-SE" sz="1400" dirty="0"/>
          </a:p>
        </p:txBody>
      </p:sp>
      <p:sp>
        <p:nvSpPr>
          <p:cNvPr id="4" name="Ellips 3"/>
          <p:cNvSpPr/>
          <p:nvPr/>
        </p:nvSpPr>
        <p:spPr>
          <a:xfrm>
            <a:off x="9192344" y="4005064"/>
            <a:ext cx="2664296" cy="24928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Vecka 22</a:t>
            </a:r>
            <a:br>
              <a:rPr lang="sv-SE" sz="2800" dirty="0"/>
            </a:br>
            <a:r>
              <a:rPr lang="sv-SE" sz="2800" dirty="0"/>
              <a:t>31/5-5/5</a:t>
            </a:r>
          </a:p>
        </p:txBody>
      </p:sp>
      <p:sp>
        <p:nvSpPr>
          <p:cNvPr id="5" name="Rektangel 4"/>
          <p:cNvSpPr/>
          <p:nvPr/>
        </p:nvSpPr>
        <p:spPr>
          <a:xfrm>
            <a:off x="479376" y="6021288"/>
            <a:ext cx="216024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6" name="Platshållare för innehåll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169644"/>
            <a:ext cx="1582478" cy="5400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6077949"/>
            <a:ext cx="1800200" cy="6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09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 dirty="0">
                <a:latin typeface="Stockholm Type Bold" pitchFamily="50" charset="0"/>
              </a:rPr>
              <a:t>Stockholm +50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31504" y="3832765"/>
            <a:ext cx="4910336" cy="79288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1600" dirty="0"/>
              <a:t>Ca 6000 besökare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1600" dirty="0"/>
              <a:t>193 miljöministrar inbjudna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1600" dirty="0"/>
              <a:t>Några stats- och regeringschefer deltar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Rektangel med rundade hörn 4"/>
          <p:cNvSpPr/>
          <p:nvPr/>
        </p:nvSpPr>
        <p:spPr>
          <a:xfrm>
            <a:off x="1487488" y="1196752"/>
            <a:ext cx="9001000" cy="7920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I juni 2022 arrangerar FN högnivåmötet Stockholm +50 där Sverige står som värd, tillsammans med Kenya </a:t>
            </a:r>
          </a:p>
        </p:txBody>
      </p:sp>
      <p:sp>
        <p:nvSpPr>
          <p:cNvPr id="6" name="Rektangel med rundade hörn 5"/>
          <p:cNvSpPr/>
          <p:nvPr/>
        </p:nvSpPr>
        <p:spPr>
          <a:xfrm>
            <a:off x="1487488" y="2074570"/>
            <a:ext cx="9001000" cy="7920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50-årsjubileum sedan FN:s första miljökonferens ägde rum, Stockholmskonferensen 1972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1487488" y="2996952"/>
            <a:ext cx="9001000" cy="7920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Stockholm +50 äger rum den 2-3 juni 2022</a:t>
            </a:r>
          </a:p>
        </p:txBody>
      </p:sp>
      <p:sp>
        <p:nvSpPr>
          <p:cNvPr id="8" name="Rektangel med rundade hörn 7"/>
          <p:cNvSpPr/>
          <p:nvPr/>
        </p:nvSpPr>
        <p:spPr>
          <a:xfrm>
            <a:off x="1487488" y="4629307"/>
            <a:ext cx="9001000" cy="7920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Mötet hålls på Stockholmsmässan i Älvsjö</a:t>
            </a:r>
          </a:p>
        </p:txBody>
      </p:sp>
      <p:sp>
        <p:nvSpPr>
          <p:cNvPr id="9" name="Rektangel 8"/>
          <p:cNvSpPr/>
          <p:nvPr/>
        </p:nvSpPr>
        <p:spPr>
          <a:xfrm>
            <a:off x="479376" y="6021288"/>
            <a:ext cx="216024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0" name="Platshållare för innehåll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169644"/>
            <a:ext cx="1582478" cy="54000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6077949"/>
            <a:ext cx="1800200" cy="6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 dirty="0">
                <a:latin typeface="Stockholm Type Bold" pitchFamily="50" charset="0"/>
              </a:rPr>
              <a:t>Stockholm + 50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196752"/>
            <a:ext cx="9710869" cy="4294050"/>
          </a:xfrm>
        </p:spPr>
        <p:txBody>
          <a:bodyPr/>
          <a:lstStyle/>
          <a:p>
            <a:r>
              <a:rPr lang="sv-SE" dirty="0"/>
              <a:t>Detta, tillsammans med de andra evenemangen i Stockholm, kommer ha påverkan på framkomlighet och tillgänglighet under vecka 22. </a:t>
            </a:r>
          </a:p>
          <a:p>
            <a:r>
              <a:rPr lang="sv-SE" dirty="0"/>
              <a:t>Även dagarna före och efter kan påverkas med tanke på kringevenemang och resdagar för hitresta deltagare.</a:t>
            </a:r>
          </a:p>
          <a:p>
            <a:r>
              <a:rPr lang="sv-SE" dirty="0"/>
              <a:t>Delegaterna kommer bland annat att eskorteras till och från flygplatsen till olika hotell, och mötesplatsen. </a:t>
            </a:r>
          </a:p>
          <a:p>
            <a:r>
              <a:rPr lang="sv-SE" dirty="0"/>
              <a:t>Området kring Älvsjö kommer därför att påverkas på olika sätt omkring 1-4 juni. Företagare, kunder, leverantörer och besökare kommer att påverkas i olika utsträckning, men det kommer att få konsekvenser för tillgängligheten till lokaler, platser och vägar.</a:t>
            </a:r>
          </a:p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479376" y="6021288"/>
            <a:ext cx="216024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6" name="Platshållare för innehåll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169644"/>
            <a:ext cx="1582478" cy="5400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6077949"/>
            <a:ext cx="1800200" cy="6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3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 dirty="0">
                <a:latin typeface="Stockholm Type Bold" pitchFamily="50" charset="0"/>
              </a:rPr>
              <a:t>Allmänna rekommendationer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052736"/>
            <a:ext cx="9710869" cy="4294050"/>
          </a:xfrm>
        </p:spPr>
        <p:txBody>
          <a:bodyPr/>
          <a:lstStyle/>
          <a:p>
            <a:pPr lvl="0"/>
            <a:r>
              <a:rPr lang="sv-SE" dirty="0"/>
              <a:t>Planera din resa och färdväg i förväg – cykla eller gå om du har möjlighet</a:t>
            </a:r>
          </a:p>
          <a:p>
            <a:pPr lvl="0"/>
            <a:r>
              <a:rPr lang="sv-SE" dirty="0"/>
              <a:t>Ha god tid på dig </a:t>
            </a:r>
          </a:p>
          <a:p>
            <a:r>
              <a:rPr lang="sv-SE" dirty="0"/>
              <a:t>Om möjligt, se över eventuella leveranser och aktiviteter ink. fysiska möten</a:t>
            </a:r>
          </a:p>
          <a:p>
            <a:pPr lvl="0"/>
            <a:r>
              <a:rPr lang="sv-SE" dirty="0"/>
              <a:t>Håll dig uppdaterad om det aktuella läget (se länkar nedan)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polisen.se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3"/>
              </a:rPr>
              <a:t>sl.se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4"/>
              </a:rPr>
              <a:t>trafiken.nu/</a:t>
            </a:r>
            <a:r>
              <a:rPr lang="sv-SE" dirty="0" err="1">
                <a:hlinkClick r:id="rId4"/>
              </a:rPr>
              <a:t>stockholm</a:t>
            </a:r>
            <a:r>
              <a:rPr lang="sv-SE" dirty="0">
                <a:hlinkClick r:id="rId4"/>
              </a:rPr>
              <a:t> 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5"/>
              </a:rPr>
              <a:t>trafikverket.se </a:t>
            </a:r>
            <a:endParaRPr lang="sv-SE" dirty="0"/>
          </a:p>
          <a:p>
            <a:pPr marL="0" indent="0">
              <a:buNone/>
            </a:pPr>
            <a:r>
              <a:rPr lang="sv-SE" dirty="0" err="1">
                <a:hlinkClick r:id="rId6"/>
              </a:rPr>
              <a:t>start.stockholm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7"/>
              </a:rPr>
              <a:t>regeringen.se Stockholm +50 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479376" y="6021288"/>
            <a:ext cx="216024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6" name="Platshållare för innehåll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169644"/>
            <a:ext cx="1582478" cy="5400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6077949"/>
            <a:ext cx="1800200" cy="6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8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 dirty="0">
                <a:latin typeface="Stockholm Type Bold" pitchFamily="50" charset="0"/>
              </a:rPr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295190"/>
            <a:ext cx="9710869" cy="42940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Det är en spännande och rolig vecka men vi behöver räkna med trafikavspärrningar och påverkan på kollektivtrafiken. </a:t>
            </a:r>
          </a:p>
          <a:p>
            <a:pPr marL="0" indent="0">
              <a:buNone/>
            </a:pPr>
            <a:r>
              <a:rPr lang="sv-SE" dirty="0"/>
              <a:t>Polisen, staden, Stockholmsmässan, trafikförvaltningen (</a:t>
            </a:r>
            <a:r>
              <a:rPr lang="sv-SE" dirty="0" err="1"/>
              <a:t>sl</a:t>
            </a:r>
            <a:r>
              <a:rPr lang="sv-SE" dirty="0"/>
              <a:t>), närliggande näringsidkare  med fler samverkar och förbereder för bästa möjliga genomförande, både före, under och efter vecka 22. </a:t>
            </a:r>
          </a:p>
        </p:txBody>
      </p:sp>
      <p:sp>
        <p:nvSpPr>
          <p:cNvPr id="7" name="Rektangel 6"/>
          <p:cNvSpPr/>
          <p:nvPr/>
        </p:nvSpPr>
        <p:spPr>
          <a:xfrm>
            <a:off x="479376" y="6021288"/>
            <a:ext cx="216024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Platshållare för innehåll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169644"/>
            <a:ext cx="1582478" cy="5400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6077949"/>
            <a:ext cx="1800200" cy="6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018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936a4483153a0884f85473cf22138dde911c526"/>
</p:tagLst>
</file>

<file path=ppt/theme/theme1.xml><?xml version="1.0" encoding="utf-8"?>
<a:theme xmlns:a="http://schemas.openxmlformats.org/drawingml/2006/main" name="Sthlm Presentation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PPT Mall SDF HÄ.pptx" id="{8FD2FA45-6EAF-437D-B029-6AD0B0DD72E6}" vid="{6C47BA3F-82E1-4E2A-8BFD-27B8D93FA96E}"/>
    </a:ext>
  </a:extLst>
</a:theme>
</file>

<file path=ppt/theme/theme2.xml><?xml version="1.0" encoding="utf-8"?>
<a:theme xmlns:a="http://schemas.openxmlformats.org/drawingml/2006/main" name="Sthlm Presentation bred skärm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PPT Mall SDF HÄ.pptx" id="{8FD2FA45-6EAF-437D-B029-6AD0B0DD72E6}" vid="{C8D045A8-5CFD-4D78-9E38-071B84DA0C3B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Mall SDF HÄ</Template>
  <TotalTime>334</TotalTime>
  <Words>404</Words>
  <Application>Microsoft Macintosh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Stockholm Type Bold</vt:lpstr>
      <vt:lpstr>Sthlm Presentation</vt:lpstr>
      <vt:lpstr>Sthlm Presentation bred skärm</vt:lpstr>
      <vt:lpstr>Polisens och stadsdelsförvaltningens informationsmöte med anledning av FN:s klimatmöte (Stockholm +50)   </vt:lpstr>
      <vt:lpstr>Högtryck i Stockholm! </vt:lpstr>
      <vt:lpstr>Stockholm +50</vt:lpstr>
      <vt:lpstr>Stockholm + 50</vt:lpstr>
      <vt:lpstr>Allmänna rekommendationer </vt:lpstr>
      <vt:lpstr>Övrigt</vt:lpstr>
    </vt:vector>
  </TitlesOfParts>
  <Company>Stockholms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om vecka 22  Hägersten-Älvsjö ÅÅÅÅ-MM-DD</dc:title>
  <dc:creator>Lina Wickberg</dc:creator>
  <cp:lastModifiedBy>Microsoft Office User</cp:lastModifiedBy>
  <cp:revision>28</cp:revision>
  <cp:lastPrinted>2019-02-07T08:30:04Z</cp:lastPrinted>
  <dcterms:created xsi:type="dcterms:W3CDTF">2022-05-19T08:22:30Z</dcterms:created>
  <dcterms:modified xsi:type="dcterms:W3CDTF">2022-05-25T19:12:10Z</dcterms:modified>
</cp:coreProperties>
</file>